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tags/tag11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301" r:id="rId2"/>
    <p:sldId id="257" r:id="rId3"/>
    <p:sldId id="295" r:id="rId4"/>
    <p:sldId id="290" r:id="rId5"/>
    <p:sldId id="302" r:id="rId6"/>
    <p:sldId id="296" r:id="rId7"/>
    <p:sldId id="263" r:id="rId8"/>
    <p:sldId id="303" r:id="rId9"/>
    <p:sldId id="304" r:id="rId10"/>
    <p:sldId id="297" r:id="rId11"/>
    <p:sldId id="284" r:id="rId12"/>
    <p:sldId id="305" r:id="rId13"/>
    <p:sldId id="308" r:id="rId14"/>
    <p:sldId id="306" r:id="rId15"/>
    <p:sldId id="298" r:id="rId16"/>
    <p:sldId id="307" r:id="rId17"/>
    <p:sldId id="288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Franklin Gothic Medium" panose="020B0603020102020204" pitchFamily="34" charset="0"/>
      <p:regular r:id="rId24"/>
      <p:italic r:id="rId25"/>
    </p:embeddedFont>
    <p:embeddedFont>
      <p:font typeface="微软雅黑" panose="020B0503020204020204" pitchFamily="34" charset="-122"/>
      <p:regular r:id="rId26"/>
      <p:bold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9F9F9"/>
    <a:srgbClr val="F5F5F5"/>
    <a:srgbClr val="F2F2F2"/>
    <a:srgbClr val="7BAA3C"/>
    <a:srgbClr val="64A640"/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9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836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pPr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62202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567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62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3488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202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9234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669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4635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288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1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852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pPr/>
              <a:t>2020/6/4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pPr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855384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pPr/>
              <a:t>2020/6/4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pPr/>
              <a:t>5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3734591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208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937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912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439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1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36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84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32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031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2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3001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095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67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3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21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850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86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34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455229" y="600054"/>
            <a:ext cx="8221227" cy="0"/>
          </a:xfrm>
          <a:prstGeom prst="line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8" name="任意多边形 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Picture 3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4" y="104826"/>
            <a:ext cx="1458686" cy="39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1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3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74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t>2020/6/4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78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9" r:id="rId20"/>
  </p:sldLayoutIdLst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10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595589" y="1600624"/>
            <a:ext cx="3952822" cy="276971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en-US" altLang="zh-CN" sz="12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Beijing University of Posts and Telecommunications</a:t>
            </a:r>
            <a:endParaRPr lang="zh-CN" altLang="en-US" sz="12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" name="任意多边形 17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767036" y="4134177"/>
            <a:ext cx="3609928" cy="650885"/>
            <a:chOff x="2977792" y="4604579"/>
            <a:chExt cx="3255711" cy="216024"/>
          </a:xfrm>
          <a:solidFill>
            <a:schemeClr val="accent5"/>
          </a:solidFill>
        </p:grpSpPr>
        <p:sp>
          <p:nvSpPr>
            <p:cNvPr id="26" name="圆角矩形 25"/>
            <p:cNvSpPr/>
            <p:nvPr/>
          </p:nvSpPr>
          <p:spPr>
            <a:xfrm>
              <a:off x="2977792" y="4604579"/>
              <a:ext cx="162534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汇报人：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2017211349 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李菡</a:t>
              </a:r>
              <a:endParaRPr lang="en-US" altLang="zh-CN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   2017211352 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吴佩鞠</a:t>
              </a: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4780313" y="4604579"/>
              <a:ext cx="145319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时间：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2020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年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月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1711466" y="1885290"/>
            <a:ext cx="5721069" cy="6770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17325" y="1869901"/>
            <a:ext cx="6988975" cy="707858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40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大作业</a:t>
            </a:r>
          </a:p>
        </p:txBody>
      </p:sp>
      <p:pic>
        <p:nvPicPr>
          <p:cNvPr id="38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51" y="122982"/>
            <a:ext cx="1777270" cy="47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15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8" grpId="0" animBg="1"/>
      <p:bldP spid="19" grpId="0" animBg="1"/>
      <p:bldP spid="7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904134" y="2169449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遇到的困难与解决方法</a:t>
            </a:r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8" name="组合 27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29" name="组合 28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38" name="任意多边形 37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48" name="任意多边形 47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90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6391" y="25138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遇到的困难与解决方法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3084115" y="347145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6775E313-315F-4933-807F-F8024FAEA037}"/>
              </a:ext>
            </a:extLst>
          </p:cNvPr>
          <p:cNvSpPr/>
          <p:nvPr/>
        </p:nvSpPr>
        <p:spPr>
          <a:xfrm>
            <a:off x="476779" y="781996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35" name="TextBox 32">
            <a:extLst>
              <a:ext uri="{FF2B5EF4-FFF2-40B4-BE49-F238E27FC236}">
                <a16:creationId xmlns:a16="http://schemas.microsoft.com/office/drawing/2014/main" id="{A57EB7C1-4784-4B0A-80A3-9B23F6DBBF50}"/>
              </a:ext>
            </a:extLst>
          </p:cNvPr>
          <p:cNvSpPr txBox="1"/>
          <p:nvPr/>
        </p:nvSpPr>
        <p:spPr>
          <a:xfrm>
            <a:off x="1247507" y="859347"/>
            <a:ext cx="20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Json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解析出现错误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1CE217-8B67-430E-9D9A-E502801F194E}"/>
              </a:ext>
            </a:extLst>
          </p:cNvPr>
          <p:cNvSpPr txBox="1"/>
          <p:nvPr/>
        </p:nvSpPr>
        <p:spPr>
          <a:xfrm>
            <a:off x="476779" y="1371421"/>
            <a:ext cx="8343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java.lang.IllegalStateException: Expected BEGIN_OBJECT  but was BEGIN_ARRAY at line 1 column 2 path $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F1B9C3-9005-4D38-B0D3-AA027A00466D}"/>
              </a:ext>
            </a:extLst>
          </p:cNvPr>
          <p:cNvSpPr txBox="1"/>
          <p:nvPr/>
        </p:nvSpPr>
        <p:spPr>
          <a:xfrm>
            <a:off x="476779" y="2248585"/>
            <a:ext cx="13775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解决方法：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发现链接里的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最外层是数组，尝试过将返回对象类型改为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List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通过日志查看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response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，发现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message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为空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最后直接将返回对象类型改为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JsonObject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，先拿到完整的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json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字符串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str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，再用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Gson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解析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str</a:t>
            </a:r>
            <a:r>
              <a:rPr lang="zh-CN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，解析成功。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912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6391" y="25138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遇到的困难与解决方法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3084115" y="347145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6775E313-315F-4933-807F-F8024FAEA037}"/>
              </a:ext>
            </a:extLst>
          </p:cNvPr>
          <p:cNvSpPr/>
          <p:nvPr/>
        </p:nvSpPr>
        <p:spPr>
          <a:xfrm>
            <a:off x="476779" y="781996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  <a:ea typeface="+mj-ea"/>
              </a:rPr>
              <a:t>2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35" name="TextBox 32">
            <a:extLst>
              <a:ext uri="{FF2B5EF4-FFF2-40B4-BE49-F238E27FC236}">
                <a16:creationId xmlns:a16="http://schemas.microsoft.com/office/drawing/2014/main" id="{A57EB7C1-4784-4B0A-80A3-9B23F6DBBF50}"/>
              </a:ext>
            </a:extLst>
          </p:cNvPr>
          <p:cNvSpPr txBox="1"/>
          <p:nvPr/>
        </p:nvSpPr>
        <p:spPr>
          <a:xfrm>
            <a:off x="1196897" y="859347"/>
            <a:ext cx="383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videoView.setURL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()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无法播放视频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F1B9C3-9005-4D38-B0D3-AA027A00466D}"/>
              </a:ext>
            </a:extLst>
          </p:cNvPr>
          <p:cNvSpPr txBox="1"/>
          <p:nvPr/>
        </p:nvSpPr>
        <p:spPr>
          <a:xfrm>
            <a:off x="738796" y="2791568"/>
            <a:ext cx="6172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解决方法：在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AndroidManifest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application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中添加属性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android:usesCleartextTraffic="true"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6B7C9DE-32F0-47A3-82DA-2B7B3D9EB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96" y="1513881"/>
            <a:ext cx="8076409" cy="7384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707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6391" y="25138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遇到的困难与解决方法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3084115" y="347145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6775E313-315F-4933-807F-F8024FAEA037}"/>
              </a:ext>
            </a:extLst>
          </p:cNvPr>
          <p:cNvSpPr/>
          <p:nvPr/>
        </p:nvSpPr>
        <p:spPr>
          <a:xfrm>
            <a:off x="476779" y="781996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  <a:ea typeface="+mj-ea"/>
              </a:rPr>
              <a:t>3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35" name="TextBox 32">
            <a:extLst>
              <a:ext uri="{FF2B5EF4-FFF2-40B4-BE49-F238E27FC236}">
                <a16:creationId xmlns:a16="http://schemas.microsoft.com/office/drawing/2014/main" id="{A57EB7C1-4784-4B0A-80A3-9B23F6DBBF50}"/>
              </a:ext>
            </a:extLst>
          </p:cNvPr>
          <p:cNvSpPr txBox="1"/>
          <p:nvPr/>
        </p:nvSpPr>
        <p:spPr>
          <a:xfrm>
            <a:off x="1247507" y="859347"/>
            <a:ext cx="2972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onTouchEvent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（）不灵敏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1CE217-8B67-430E-9D9A-E502801F194E}"/>
              </a:ext>
            </a:extLst>
          </p:cNvPr>
          <p:cNvSpPr txBox="1"/>
          <p:nvPr/>
        </p:nvSpPr>
        <p:spPr>
          <a:xfrm>
            <a:off x="550929" y="1513881"/>
            <a:ext cx="8343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点击屏幕任意位置，视频播放或暂停，但总是出现不灵敏的情况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F1B9C3-9005-4D38-B0D3-AA027A00466D}"/>
              </a:ext>
            </a:extLst>
          </p:cNvPr>
          <p:cNvSpPr txBox="1"/>
          <p:nvPr/>
        </p:nvSpPr>
        <p:spPr>
          <a:xfrm>
            <a:off x="550929" y="2091064"/>
            <a:ext cx="8334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解决方法：查看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Log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发现查看日志发现，一次点击会引发多次触摸事件。</a:t>
            </a:r>
          </a:p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改之后加上了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switch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，只在“按下”这一动作时，会引发视频播放或暂停。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391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6391" y="251386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遇到的困难与解决方法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3084115" y="347145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6775E313-315F-4933-807F-F8024FAEA037}"/>
              </a:ext>
            </a:extLst>
          </p:cNvPr>
          <p:cNvSpPr/>
          <p:nvPr/>
        </p:nvSpPr>
        <p:spPr>
          <a:xfrm>
            <a:off x="476779" y="781996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  <a:ea typeface="+mj-ea"/>
              </a:rPr>
              <a:t>3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35" name="TextBox 32">
            <a:extLst>
              <a:ext uri="{FF2B5EF4-FFF2-40B4-BE49-F238E27FC236}">
                <a16:creationId xmlns:a16="http://schemas.microsoft.com/office/drawing/2014/main" id="{A57EB7C1-4784-4B0A-80A3-9B23F6DBBF50}"/>
              </a:ext>
            </a:extLst>
          </p:cNvPr>
          <p:cNvSpPr txBox="1"/>
          <p:nvPr/>
        </p:nvSpPr>
        <p:spPr>
          <a:xfrm>
            <a:off x="1247507" y="859347"/>
            <a:ext cx="521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在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onBindViewHolder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（）中读取解析数据失败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1CE217-8B67-430E-9D9A-E502801F194E}"/>
              </a:ext>
            </a:extLst>
          </p:cNvPr>
          <p:cNvSpPr txBox="1"/>
          <p:nvPr/>
        </p:nvSpPr>
        <p:spPr>
          <a:xfrm>
            <a:off x="542093" y="1354318"/>
            <a:ext cx="8343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java.lang.NullPointerException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: Attempt to invoke interface method &amp;apos;java.lang.Object 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java.util.List.get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(int)&amp;</a:t>
            </a:r>
            <a:r>
              <a:rPr lang="en-US" altLang="zh-CN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apos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; on a null object reference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F1B9C3-9005-4D38-B0D3-AA027A00466D}"/>
              </a:ext>
            </a:extLst>
          </p:cNvPr>
          <p:cNvSpPr txBox="1"/>
          <p:nvPr/>
        </p:nvSpPr>
        <p:spPr>
          <a:xfrm>
            <a:off x="550929" y="2432315"/>
            <a:ext cx="83341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解决方法：查看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Log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发现所有数据解析都正确，但在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onBindViewHolder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（）中读取时前三个数据为空，通过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Debug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运行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发现原因是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onBindViewHolder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（）在运行时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getData()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的数据还未准备好，所以将构造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mAdapter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的代码放入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getData()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函数中，使其在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getData()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解析完数据后再构造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mAdapter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637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5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856321" y="2256279"/>
            <a:ext cx="198002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成果展示</a:t>
            </a: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6" name="组合 45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7" name="组合 46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9" name="任意多边形 48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4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2" name="任意多边形 5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0554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6391" y="25138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成果展示</a:t>
            </a:r>
          </a:p>
        </p:txBody>
      </p:sp>
      <p:cxnSp>
        <p:nvCxnSpPr>
          <p:cNvPr id="44" name="直接连接符 43"/>
          <p:cNvCxnSpPr/>
          <p:nvPr/>
        </p:nvCxnSpPr>
        <p:spPr>
          <a:xfrm>
            <a:off x="1567652" y="325880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00604_110057">
            <a:hlinkClick r:id="" action="ppaction://media"/>
            <a:extLst>
              <a:ext uri="{FF2B5EF4-FFF2-40B4-BE49-F238E27FC236}">
                <a16:creationId xmlns:a16="http://schemas.microsoft.com/office/drawing/2014/main" id="{0F64AB4E-BF97-4D79-9CCF-AC579A53E01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96855" y="651496"/>
            <a:ext cx="2408644" cy="42855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316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 rot="240363">
            <a:off x="1822439" y="149340"/>
            <a:ext cx="4359116" cy="3548774"/>
          </a:xfrm>
          <a:custGeom>
            <a:avLst/>
            <a:gdLst>
              <a:gd name="connsiteX0" fmla="*/ 4631267 w 4783667"/>
              <a:gd name="connsiteY0" fmla="*/ 0 h 3750733"/>
              <a:gd name="connsiteX1" fmla="*/ 0 w 4783667"/>
              <a:gd name="connsiteY1" fmla="*/ 1871133 h 3750733"/>
              <a:gd name="connsiteX2" fmla="*/ 4783667 w 4783667"/>
              <a:gd name="connsiteY2" fmla="*/ 3750733 h 3750733"/>
              <a:gd name="connsiteX3" fmla="*/ 4631267 w 4783667"/>
              <a:gd name="connsiteY3" fmla="*/ 0 h 3750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3667" h="3750733">
                <a:moveTo>
                  <a:pt x="4631267" y="0"/>
                </a:moveTo>
                <a:lnTo>
                  <a:pt x="0" y="1871133"/>
                </a:lnTo>
                <a:lnTo>
                  <a:pt x="4783667" y="3750733"/>
                </a:lnTo>
                <a:lnTo>
                  <a:pt x="4631267" y="0"/>
                </a:lnTo>
                <a:close/>
              </a:path>
            </a:pathLst>
          </a:custGeom>
          <a:noFill/>
          <a:ln w="95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1992504" y="673543"/>
            <a:ext cx="4883752" cy="3364229"/>
          </a:xfrm>
          <a:custGeom>
            <a:avLst/>
            <a:gdLst>
              <a:gd name="connsiteX0" fmla="*/ 0 w 5359400"/>
              <a:gd name="connsiteY0" fmla="*/ 677333 h 3522133"/>
              <a:gd name="connsiteX1" fmla="*/ 5359400 w 5359400"/>
              <a:gd name="connsiteY1" fmla="*/ 0 h 3522133"/>
              <a:gd name="connsiteX2" fmla="*/ 3530600 w 5359400"/>
              <a:gd name="connsiteY2" fmla="*/ 3522133 h 3522133"/>
              <a:gd name="connsiteX3" fmla="*/ 0 w 5359400"/>
              <a:gd name="connsiteY3" fmla="*/ 677333 h 3522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3522133">
                <a:moveTo>
                  <a:pt x="0" y="677333"/>
                </a:moveTo>
                <a:lnTo>
                  <a:pt x="5359400" y="0"/>
                </a:lnTo>
                <a:lnTo>
                  <a:pt x="3530600" y="3522133"/>
                </a:lnTo>
                <a:lnTo>
                  <a:pt x="0" y="677333"/>
                </a:lnTo>
                <a:close/>
              </a:path>
            </a:pathLst>
          </a:custGeom>
          <a:noFill/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3328140" y="1835839"/>
            <a:ext cx="2536272" cy="7848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500" dirty="0">
                <a:solidFill>
                  <a:schemeClr val="accent5"/>
                </a:solidFill>
                <a:latin typeface="微软雅黑" pitchFamily="34" charset="-122"/>
                <a:ea typeface="造字工房俊雅锐宋体验版常规体" pitchFamily="50" charset="-122"/>
              </a:rPr>
              <a:t>THANKS</a:t>
            </a:r>
            <a:endParaRPr lang="zh-CN" altLang="en-US" sz="4500" dirty="0">
              <a:solidFill>
                <a:schemeClr val="accent5"/>
              </a:solidFill>
              <a:latin typeface="微软雅黑" pitchFamily="34" charset="-122"/>
              <a:ea typeface="造字工房俊雅锐宋体验版常规体" pitchFamily="50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8160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44" grpId="0"/>
      <p:bldP spid="4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Box 145"/>
          <p:cNvSpPr txBox="1"/>
          <p:nvPr/>
        </p:nvSpPr>
        <p:spPr>
          <a:xfrm>
            <a:off x="4467490" y="2393500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4465736" y="97273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小组分工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4472325" y="174126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</a:rPr>
              <a:t>创新之处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4465736" y="2461666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遇到的困难与解决方法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4506622" y="321634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成果展示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871965" y="923823"/>
            <a:ext cx="600360" cy="461920"/>
            <a:chOff x="4272487" y="985295"/>
            <a:chExt cx="530249" cy="407976"/>
          </a:xfrm>
        </p:grpSpPr>
        <p:grpSp>
          <p:nvGrpSpPr>
            <p:cNvPr id="2" name="组合 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6" name="任意多边形 4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" name="TextBox 2"/>
            <p:cNvSpPr txBox="1"/>
            <p:nvPr/>
          </p:nvSpPr>
          <p:spPr>
            <a:xfrm>
              <a:off x="4461816" y="1022886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786529"/>
            <a:ext cx="2636196" cy="4298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806888" y="2591171"/>
            <a:ext cx="875192" cy="1328303"/>
            <a:chOff x="946982" y="2536200"/>
            <a:chExt cx="875192" cy="1328303"/>
          </a:xfrm>
        </p:grpSpPr>
        <p:sp>
          <p:nvSpPr>
            <p:cNvPr id="106" name="TextBox 105"/>
            <p:cNvSpPr txBox="1"/>
            <p:nvPr/>
          </p:nvSpPr>
          <p:spPr>
            <a:xfrm>
              <a:off x="946982" y="2536200"/>
              <a:ext cx="73609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spc="3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目</a:t>
              </a:r>
              <a:endParaRPr lang="en-US" altLang="zh-CN" sz="4000" b="1" spc="3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  <a:p>
              <a:r>
                <a:rPr lang="zh-CN" altLang="en-US" sz="4000" b="1" spc="3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录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 rot="5400000">
              <a:off x="1010573" y="3052903"/>
              <a:ext cx="128464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CONTENTS</a:t>
              </a:r>
              <a:endParaRPr lang="zh-CN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3871965" y="1683316"/>
            <a:ext cx="600360" cy="461920"/>
            <a:chOff x="4272487" y="985295"/>
            <a:chExt cx="530249" cy="407976"/>
          </a:xfrm>
        </p:grpSpPr>
        <p:grpSp>
          <p:nvGrpSpPr>
            <p:cNvPr id="88" name="组合 87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0" name="任意多边形 89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9" name="TextBox 88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3871965" y="2403867"/>
            <a:ext cx="600360" cy="461920"/>
            <a:chOff x="4272487" y="985295"/>
            <a:chExt cx="530249" cy="407976"/>
          </a:xfrm>
        </p:grpSpPr>
        <p:grpSp>
          <p:nvGrpSpPr>
            <p:cNvPr id="93" name="组合 92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96" name="任意多边形 95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任意多边形 96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3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3871965" y="3173780"/>
            <a:ext cx="600360" cy="461920"/>
            <a:chOff x="4272487" y="985295"/>
            <a:chExt cx="530249" cy="407976"/>
          </a:xfrm>
        </p:grpSpPr>
        <p:grpSp>
          <p:nvGrpSpPr>
            <p:cNvPr id="99" name="组合 98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101" name="任意多边形 100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任意多边形 10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0" name="TextBox 99"/>
            <p:cNvSpPr txBox="1"/>
            <p:nvPr/>
          </p:nvSpPr>
          <p:spPr>
            <a:xfrm>
              <a:off x="4461816" y="1022886"/>
              <a:ext cx="282028" cy="3262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4</a:t>
              </a:r>
              <a:endParaRPr lang="zh-CN" altLang="en-US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19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0" name="组合 49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1" name="任意多边形 50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6585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49853" y="2271354"/>
            <a:ext cx="198002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小组分工</a:t>
            </a:r>
          </a:p>
        </p:txBody>
      </p:sp>
      <p:pic>
        <p:nvPicPr>
          <p:cNvPr id="40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1" name="组合 40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42" name="组合 41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44" name="任意多边形 43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1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32" name="任意多边形 31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923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TextBox 41"/>
          <p:cNvSpPr>
            <a:spLocks noChangeArrowheads="1"/>
          </p:cNvSpPr>
          <p:nvPr/>
        </p:nvSpPr>
        <p:spPr bwMode="auto">
          <a:xfrm>
            <a:off x="1248208" y="1532337"/>
            <a:ext cx="6969582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retrofit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解析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json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文件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显示每个视频的必要信息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从视频流点击某个视频封面进入播放页面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根据视频信息的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URL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播放视频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单击视频窗口暂停视频</a:t>
            </a:r>
          </a:p>
          <a:p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1306514" y="1008415"/>
            <a:ext cx="231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李菡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小组分工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57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3" grpId="0"/>
      <p:bldP spid="6154" grpId="0" bldLvl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TextBox 41"/>
          <p:cNvSpPr>
            <a:spLocks noChangeArrowheads="1"/>
          </p:cNvSpPr>
          <p:nvPr/>
        </p:nvSpPr>
        <p:spPr bwMode="auto">
          <a:xfrm>
            <a:off x="1248208" y="1532337"/>
            <a:ext cx="6969582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使用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recycleView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显示视频列表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使用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Glide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加载封面图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双击视频窗口弹出点赞爱心图标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App</a:t>
            </a: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启动动画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indent="-171450">
              <a:buFont typeface="Wingdings" panose="05000000000000000000" pitchFamily="2" charset="2"/>
              <a:buChar char="ü"/>
            </a:pPr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制作</a:t>
            </a: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</a:p>
          <a:p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1306514" y="1008415"/>
            <a:ext cx="231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吴佩鞠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小组分工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02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3" grpId="0"/>
      <p:bldP spid="6154" grpId="0" bldLvl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4249853" y="2177144"/>
            <a:ext cx="198002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5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创新之处</a:t>
            </a:r>
          </a:p>
        </p:txBody>
      </p:sp>
      <p:pic>
        <p:nvPicPr>
          <p:cNvPr id="4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8369582" y="4196470"/>
            <a:ext cx="774418" cy="947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9" name="组合 48"/>
          <p:cNvGrpSpPr/>
          <p:nvPr/>
        </p:nvGrpSpPr>
        <p:grpSpPr>
          <a:xfrm>
            <a:off x="1199354" y="1542971"/>
            <a:ext cx="2704780" cy="2081072"/>
            <a:chOff x="4272487" y="985295"/>
            <a:chExt cx="530249" cy="407976"/>
          </a:xfrm>
        </p:grpSpPr>
        <p:grpSp>
          <p:nvGrpSpPr>
            <p:cNvPr id="50" name="组合 49"/>
            <p:cNvGrpSpPr/>
            <p:nvPr/>
          </p:nvGrpSpPr>
          <p:grpSpPr>
            <a:xfrm>
              <a:off x="4272487" y="985295"/>
              <a:ext cx="530249" cy="407976"/>
              <a:chOff x="1822439" y="149340"/>
              <a:chExt cx="5053817" cy="3888432"/>
            </a:xfrm>
          </p:grpSpPr>
          <p:sp>
            <p:nvSpPr>
              <p:cNvPr id="52" name="任意多边形 51"/>
              <p:cNvSpPr/>
              <p:nvPr/>
            </p:nvSpPr>
            <p:spPr>
              <a:xfrm rot="240363">
                <a:off x="1822439" y="149340"/>
                <a:ext cx="4359116" cy="3548774"/>
              </a:xfrm>
              <a:custGeom>
                <a:avLst/>
                <a:gdLst>
                  <a:gd name="connsiteX0" fmla="*/ 4631267 w 4783667"/>
                  <a:gd name="connsiteY0" fmla="*/ 0 h 3750733"/>
                  <a:gd name="connsiteX1" fmla="*/ 0 w 4783667"/>
                  <a:gd name="connsiteY1" fmla="*/ 1871133 h 3750733"/>
                  <a:gd name="connsiteX2" fmla="*/ 4783667 w 4783667"/>
                  <a:gd name="connsiteY2" fmla="*/ 3750733 h 3750733"/>
                  <a:gd name="connsiteX3" fmla="*/ 4631267 w 4783667"/>
                  <a:gd name="connsiteY3" fmla="*/ 0 h 3750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83667" h="3750733">
                    <a:moveTo>
                      <a:pt x="4631267" y="0"/>
                    </a:moveTo>
                    <a:lnTo>
                      <a:pt x="0" y="1871133"/>
                    </a:lnTo>
                    <a:lnTo>
                      <a:pt x="4783667" y="3750733"/>
                    </a:lnTo>
                    <a:lnTo>
                      <a:pt x="4631267" y="0"/>
                    </a:lnTo>
                    <a:close/>
                  </a:path>
                </a:pathLst>
              </a:custGeom>
              <a:noFill/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1992504" y="673543"/>
                <a:ext cx="4883752" cy="3364229"/>
              </a:xfrm>
              <a:custGeom>
                <a:avLst/>
                <a:gdLst>
                  <a:gd name="connsiteX0" fmla="*/ 0 w 5359400"/>
                  <a:gd name="connsiteY0" fmla="*/ 677333 h 3522133"/>
                  <a:gd name="connsiteX1" fmla="*/ 5359400 w 5359400"/>
                  <a:gd name="connsiteY1" fmla="*/ 0 h 3522133"/>
                  <a:gd name="connsiteX2" fmla="*/ 3530600 w 5359400"/>
                  <a:gd name="connsiteY2" fmla="*/ 3522133 h 3522133"/>
                  <a:gd name="connsiteX3" fmla="*/ 0 w 5359400"/>
                  <a:gd name="connsiteY3" fmla="*/ 677333 h 352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59400" h="3522133">
                    <a:moveTo>
                      <a:pt x="0" y="677333"/>
                    </a:moveTo>
                    <a:lnTo>
                      <a:pt x="5359400" y="0"/>
                    </a:lnTo>
                    <a:lnTo>
                      <a:pt x="3530600" y="3522133"/>
                    </a:lnTo>
                    <a:lnTo>
                      <a:pt x="0" y="677333"/>
                    </a:lnTo>
                    <a:close/>
                  </a:path>
                </a:pathLst>
              </a:custGeom>
              <a:noFill/>
              <a:ln w="952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4519952" y="1045125"/>
              <a:ext cx="168818" cy="2896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0" dirty="0">
                  <a:solidFill>
                    <a:schemeClr val="accent2">
                      <a:lumMod val="75000"/>
                    </a:schemeClr>
                  </a:solidFill>
                  <a:latin typeface="+mj-ea"/>
                  <a:ea typeface="+mj-ea"/>
                </a:rPr>
                <a:t>2</a:t>
              </a:r>
              <a:endParaRPr lang="zh-CN" altLang="en-US" sz="90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0" y="1"/>
            <a:ext cx="707045" cy="200648"/>
            <a:chOff x="90210" y="108662"/>
            <a:chExt cx="1213732" cy="344438"/>
          </a:xfrm>
        </p:grpSpPr>
        <p:sp>
          <p:nvSpPr>
            <p:cNvPr id="55" name="任意多边形 54"/>
            <p:cNvSpPr/>
            <p:nvPr/>
          </p:nvSpPr>
          <p:spPr>
            <a:xfrm>
              <a:off x="598665" y="108662"/>
              <a:ext cx="705277" cy="323935"/>
            </a:xfrm>
            <a:custGeom>
              <a:avLst/>
              <a:gdLst>
                <a:gd name="connsiteX0" fmla="*/ 0 w 705277"/>
                <a:gd name="connsiteY0" fmla="*/ 4100 h 323935"/>
                <a:gd name="connsiteX1" fmla="*/ 623268 w 705277"/>
                <a:gd name="connsiteY1" fmla="*/ 323935 h 323935"/>
                <a:gd name="connsiteX2" fmla="*/ 705277 w 705277"/>
                <a:gd name="connsiteY2" fmla="*/ 0 h 323935"/>
                <a:gd name="connsiteX3" fmla="*/ 0 w 705277"/>
                <a:gd name="connsiteY3" fmla="*/ 0 h 323935"/>
                <a:gd name="connsiteX4" fmla="*/ 0 w 705277"/>
                <a:gd name="connsiteY4" fmla="*/ 4100 h 32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277" h="323935">
                  <a:moveTo>
                    <a:pt x="0" y="4100"/>
                  </a:moveTo>
                  <a:lnTo>
                    <a:pt x="623268" y="323935"/>
                  </a:lnTo>
                  <a:lnTo>
                    <a:pt x="705277" y="0"/>
                  </a:lnTo>
                  <a:lnTo>
                    <a:pt x="0" y="0"/>
                  </a:lnTo>
                  <a:lnTo>
                    <a:pt x="0" y="410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90210" y="108662"/>
              <a:ext cx="840591" cy="344438"/>
            </a:xfrm>
            <a:custGeom>
              <a:avLst/>
              <a:gdLst>
                <a:gd name="connsiteX0" fmla="*/ 840591 w 840591"/>
                <a:gd name="connsiteY0" fmla="*/ 336237 h 344438"/>
                <a:gd name="connsiteX1" fmla="*/ 299332 w 840591"/>
                <a:gd name="connsiteY1" fmla="*/ 0 h 344438"/>
                <a:gd name="connsiteX2" fmla="*/ 0 w 840591"/>
                <a:gd name="connsiteY2" fmla="*/ 0 h 344438"/>
                <a:gd name="connsiteX3" fmla="*/ 0 w 840591"/>
                <a:gd name="connsiteY3" fmla="*/ 344438 h 344438"/>
                <a:gd name="connsiteX4" fmla="*/ 840591 w 840591"/>
                <a:gd name="connsiteY4" fmla="*/ 336237 h 344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591" h="344438">
                  <a:moveTo>
                    <a:pt x="840591" y="336237"/>
                  </a:moveTo>
                  <a:lnTo>
                    <a:pt x="299332" y="0"/>
                  </a:lnTo>
                  <a:lnTo>
                    <a:pt x="0" y="0"/>
                  </a:lnTo>
                  <a:lnTo>
                    <a:pt x="0" y="344438"/>
                  </a:lnTo>
                  <a:lnTo>
                    <a:pt x="840591" y="33623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555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/>
      </p:transition>
    </mc:Choice>
    <mc:Fallback xmlns=""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1232756" y="859347"/>
            <a:ext cx="228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增加了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App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启动动画</a:t>
            </a:r>
          </a:p>
        </p:txBody>
      </p:sp>
      <p:sp>
        <p:nvSpPr>
          <p:cNvPr id="72" name="椭圆 71"/>
          <p:cNvSpPr/>
          <p:nvPr/>
        </p:nvSpPr>
        <p:spPr>
          <a:xfrm>
            <a:off x="476779" y="781996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  <a:ea typeface="+mj-ea"/>
              </a:rPr>
              <a:t>1</a:t>
            </a:r>
            <a:endParaRPr lang="zh-CN" altLang="en-US" sz="3000" dirty="0">
              <a:latin typeface="+mj-ea"/>
              <a:ea typeface="+mj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创新之处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EDA9D6FD-06BA-409C-BB83-CD58216418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53" r="146"/>
          <a:stretch/>
        </p:blipFill>
        <p:spPr>
          <a:xfrm>
            <a:off x="2906233" y="1228679"/>
            <a:ext cx="2150522" cy="36909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713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7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4" grpId="0"/>
          <p:bldP spid="72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组合 72"/>
          <p:cNvGrpSpPr/>
          <p:nvPr/>
        </p:nvGrpSpPr>
        <p:grpSpPr>
          <a:xfrm>
            <a:off x="484543" y="733079"/>
            <a:ext cx="516270" cy="516270"/>
            <a:chOff x="304800" y="673100"/>
            <a:chExt cx="4000500" cy="4000500"/>
          </a:xfrm>
          <a:solidFill>
            <a:schemeClr val="accent5"/>
          </a:solidFill>
          <a:effectLst/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000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4" y="760414"/>
              <a:ext cx="3825872" cy="38258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000" dirty="0">
                  <a:latin typeface="+mj-ea"/>
                </a:rPr>
                <a:t>2</a:t>
              </a:r>
              <a:endParaRPr lang="zh-CN" altLang="en-US" sz="3000" dirty="0">
                <a:latin typeface="+mj-ea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创新之处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163628" y="80654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显示每个视频的点赞数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05B49E7-BB07-458B-8307-938F26BE42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1012" y="1175880"/>
            <a:ext cx="2956816" cy="38560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591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椭圆 75"/>
          <p:cNvSpPr/>
          <p:nvPr/>
        </p:nvSpPr>
        <p:spPr>
          <a:xfrm>
            <a:off x="476779" y="733079"/>
            <a:ext cx="524034" cy="52403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latin typeface="+mj-ea"/>
              </a:rPr>
              <a:t>3</a:t>
            </a:r>
            <a:endParaRPr lang="zh-CN" altLang="en-US" sz="3000" dirty="0">
              <a:latin typeface="+mj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5519" y="226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创新之处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1591390" y="332969"/>
            <a:ext cx="0" cy="2085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98651" y="81043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点赞图标的放大消失效果</a:t>
            </a:r>
          </a:p>
        </p:txBody>
      </p:sp>
      <p:pic>
        <p:nvPicPr>
          <p:cNvPr id="2" name="20200604_105113">
            <a:hlinkClick r:id="" action="ppaction://media"/>
            <a:extLst>
              <a:ext uri="{FF2B5EF4-FFF2-40B4-BE49-F238E27FC236}">
                <a16:creationId xmlns:a16="http://schemas.microsoft.com/office/drawing/2014/main" id="{85D8ECBF-5289-4ACF-A9E8-CA9F34BD475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40412" y="743260"/>
            <a:ext cx="2310993" cy="41118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3700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push/>
      </p:transition>
    </mc:Choice>
    <mc:Fallback xmlns="">
      <p:transition spd="slow" advTm="3000">
        <p:push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16416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8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19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" fill="hold">
                          <p:stCondLst>
                            <p:cond delay="0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3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3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16416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18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  <p:seq concurrent="1" nextAc="seek">
                  <p:cTn id="19" restart="whenNotActive" fill="hold" evtFilter="cancelBubble" nodeType="interactiveSeq">
                    <p:stCondLst>
                      <p:cond evt="onClick" delay="0">
                        <p:tgtEl>
                          <p:spTgt spid="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" fill="hold">
                          <p:stCondLst>
                            <p:cond delay="0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3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"/>
                      </p:tgtEl>
                    </p:cond>
                  </p:nextCondLst>
                </p:seq>
              </p:childTnLst>
            </p:cTn>
          </p:par>
        </p:tnLst>
        <p:bldLst>
          <p:bldP spid="76" grpId="0" animBg="1"/>
          <p:bldP spid="33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实用毕业论文答辩动态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清风素材 https://12sc.taobao.com/">
  <a:themeElements>
    <a:clrScheme name="自定义 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4F81B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5">
      <a:majorFont>
        <a:latin typeface="Franklin Gothic Medium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1203</TotalTime>
  <Words>505</Words>
  <Application>Microsoft Office PowerPoint</Application>
  <PresentationFormat>全屏显示(16:9)</PresentationFormat>
  <Paragraphs>91</Paragraphs>
  <Slides>17</Slides>
  <Notes>17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Calibri</vt:lpstr>
      <vt:lpstr>造字工房俊雅锐宋体验版常规体</vt:lpstr>
      <vt:lpstr>Wingdings</vt:lpstr>
      <vt:lpstr>Franklin Gothic Medium</vt:lpstr>
      <vt:lpstr>微软雅黑</vt:lpstr>
      <vt:lpstr>宋体</vt:lpstr>
      <vt:lpstr>清风素材 https://12sc.taobao.com/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简约实用毕业论文答辩动态PPT模板</dc:title>
  <dc:subject>12sc.taobao.com</dc:subject>
  <dc:creator>清风素材;User</dc:creator>
  <cp:keywords>12sc.taobao.com</cp:keywords>
  <dc:description>12sc.taobao.com</dc:description>
  <cp:lastModifiedBy>mymy</cp:lastModifiedBy>
  <cp:revision>134</cp:revision>
  <dcterms:created xsi:type="dcterms:W3CDTF">2015-01-23T04:02:45Z</dcterms:created>
  <dcterms:modified xsi:type="dcterms:W3CDTF">2020-06-04T03:03:10Z</dcterms:modified>
  <cp:category>12sc.taobao.com</cp:category>
  <cp:contentStatus>12sc.taobao.com</cp:contentStatus>
</cp:coreProperties>
</file>

<file path=docProps/thumbnail.jpeg>
</file>